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_rels/notesSlide1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notesSlide18.xml" ContentType="application/vnd.openxmlformats-officedocument.presentationml.notesSlide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36ECA3F9-6265-41BC-95CE-9065BF791C1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hu" sz="1100" spc="-1" strike="noStrike">
                <a:latin typeface="Arial"/>
              </a:rPr>
              <a:t>https://youtu.be/HluANRwPyNo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hu" sz="1100" spc="-1" strike="noStrike">
                <a:latin typeface="Arial"/>
              </a:rPr>
              <a:t>https://youtu.be/HluANRwPyNo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hu" sz="1100" spc="-1" strike="noStrike">
                <a:latin typeface="Arial"/>
              </a:rPr>
              <a:t>https://youtu.be/HluANRwPyNo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hu" sz="1100" spc="-1" strike="noStrike">
                <a:latin typeface="Arial"/>
              </a:rPr>
              <a:t>https://youtu.be/HluANRwPyNo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97164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63188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1176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97164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163188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19760" cy="289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97164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163188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31176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97164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163188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19760" cy="289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97164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163188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31176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97164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163188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19760" cy="289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97164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163188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31176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97164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163188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19760" cy="289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19760" cy="289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97164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163188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31176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97164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163188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19760" cy="289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97164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163188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/>
          </p:nvPr>
        </p:nvSpPr>
        <p:spPr>
          <a:xfrm>
            <a:off x="31176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/>
          </p:nvPr>
        </p:nvSpPr>
        <p:spPr>
          <a:xfrm>
            <a:off x="97164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/>
          </p:nvPr>
        </p:nvSpPr>
        <p:spPr>
          <a:xfrm>
            <a:off x="163188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311760" y="500760"/>
            <a:ext cx="8519760" cy="289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/>
          </p:nvPr>
        </p:nvSpPr>
        <p:spPr>
          <a:xfrm>
            <a:off x="1311480" y="311220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97164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1631880" y="150588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/>
          </p:nvPr>
        </p:nvSpPr>
        <p:spPr>
          <a:xfrm>
            <a:off x="31176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/>
          </p:nvPr>
        </p:nvSpPr>
        <p:spPr>
          <a:xfrm>
            <a:off x="97164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7"/>
          <p:cNvSpPr>
            <a:spLocks noGrp="1"/>
          </p:cNvSpPr>
          <p:nvPr>
            <p:ph/>
          </p:nvPr>
        </p:nvSpPr>
        <p:spPr>
          <a:xfrm>
            <a:off x="1631880" y="3112200"/>
            <a:ext cx="628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99680"/>
            <a:ext cx="85197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1311480" y="1505880"/>
            <a:ext cx="95184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11760" y="3112200"/>
            <a:ext cx="1951200" cy="146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54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8;p1" descr=""/>
          <p:cNvPicPr/>
          <p:nvPr/>
        </p:nvPicPr>
        <p:blipFill>
          <a:blip r:embed="rId2"/>
          <a:stretch/>
        </p:blipFill>
        <p:spPr>
          <a:xfrm>
            <a:off x="628560" y="4834800"/>
            <a:ext cx="657720" cy="18900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9;p1" hidden="1"/>
          <p:cNvSpPr/>
          <p:nvPr/>
        </p:nvSpPr>
        <p:spPr>
          <a:xfrm>
            <a:off x="8402040" y="4844160"/>
            <a:ext cx="22536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30699E1-8DC8-4A22-9C3F-3C797AF56BC7}" type="slidenum"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" name="Google Shape;10;p1" hidden="1"/>
          <p:cNvSpPr/>
          <p:nvPr/>
        </p:nvSpPr>
        <p:spPr>
          <a:xfrm>
            <a:off x="5724720" y="4844160"/>
            <a:ext cx="249768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© 2018, LogMeIn, Inc. | CONFIDENTIAL – FOR INTERNAL USE ONLY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" name="Google Shape;65;p17" descr=""/>
          <p:cNvPicPr/>
          <p:nvPr/>
        </p:nvPicPr>
        <p:blipFill>
          <a:blip r:embed="rId3"/>
          <a:stretch/>
        </p:blipFill>
        <p:spPr>
          <a:xfrm>
            <a:off x="4037400" y="4318560"/>
            <a:ext cx="1068480" cy="307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8;p1" descr=""/>
          <p:cNvPicPr/>
          <p:nvPr/>
        </p:nvPicPr>
        <p:blipFill>
          <a:blip r:embed="rId2"/>
          <a:stretch/>
        </p:blipFill>
        <p:spPr>
          <a:xfrm>
            <a:off x="628560" y="4834800"/>
            <a:ext cx="657720" cy="189000"/>
          </a:xfrm>
          <a:prstGeom prst="rect">
            <a:avLst/>
          </a:prstGeom>
          <a:ln w="0">
            <a:noFill/>
          </a:ln>
        </p:spPr>
      </p:pic>
      <p:sp>
        <p:nvSpPr>
          <p:cNvPr id="43" name="Google Shape;9;p1"/>
          <p:cNvSpPr/>
          <p:nvPr/>
        </p:nvSpPr>
        <p:spPr>
          <a:xfrm>
            <a:off x="8402040" y="4844160"/>
            <a:ext cx="22536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B63A475D-AEF2-4829-A1B3-CF3667D40FFE}" type="slidenum"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4" name="Google Shape;10;p1"/>
          <p:cNvSpPr/>
          <p:nvPr/>
        </p:nvSpPr>
        <p:spPr>
          <a:xfrm>
            <a:off x="5724720" y="4844160"/>
            <a:ext cx="249768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© 2018, LogMeIn, Inc. | CONFIDENTIAL – FOR INTERNAL USE ONLY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5" name="Google Shape;88;p23"/>
          <p:cNvSpPr/>
          <p:nvPr/>
        </p:nvSpPr>
        <p:spPr>
          <a:xfrm>
            <a:off x="0" y="0"/>
            <a:ext cx="4313160" cy="51429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Google Shape;89;p23"/>
          <p:cNvSpPr/>
          <p:nvPr/>
        </p:nvSpPr>
        <p:spPr>
          <a:xfrm>
            <a:off x="0" y="44280"/>
            <a:ext cx="4312800" cy="4398480"/>
          </a:xfrm>
          <a:custGeom>
            <a:avLst/>
            <a:gdLst/>
            <a:ahLst/>
            <a:rect l="l" t="t" r="r" b="b"/>
            <a:pathLst>
              <a:path w="172545" h="17597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Google Shape;90;p23"/>
          <p:cNvSpPr/>
          <p:nvPr/>
        </p:nvSpPr>
        <p:spPr>
          <a:xfrm>
            <a:off x="0" y="0"/>
            <a:ext cx="4316040" cy="4394880"/>
          </a:xfrm>
          <a:custGeom>
            <a:avLst/>
            <a:gdLst/>
            <a:ahLst/>
            <a:rect l="l" t="t" r="r" b="b"/>
            <a:pathLst>
              <a:path w="172676" h="175824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1176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;p1" descr=""/>
          <p:cNvPicPr/>
          <p:nvPr/>
        </p:nvPicPr>
        <p:blipFill>
          <a:blip r:embed="rId2"/>
          <a:stretch/>
        </p:blipFill>
        <p:spPr>
          <a:xfrm>
            <a:off x="628560" y="4834800"/>
            <a:ext cx="657720" cy="18900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9;p1"/>
          <p:cNvSpPr/>
          <p:nvPr/>
        </p:nvSpPr>
        <p:spPr>
          <a:xfrm>
            <a:off x="8402040" y="4844160"/>
            <a:ext cx="22536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FA6F420-2085-46EA-976D-F1FB332B4623}" type="slidenum"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88" name="Google Shape;10;p1"/>
          <p:cNvSpPr/>
          <p:nvPr/>
        </p:nvSpPr>
        <p:spPr>
          <a:xfrm>
            <a:off x="5724720" y="4844160"/>
            <a:ext cx="249768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© 2018, LogMeIn, Inc. | CONFIDENTIAL – FOR INTERNAL USE ONLY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89" name="Google Shape;95;p24"/>
          <p:cNvSpPr/>
          <p:nvPr/>
        </p:nvSpPr>
        <p:spPr>
          <a:xfrm>
            <a:off x="0" y="0"/>
            <a:ext cx="9143280" cy="12765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236124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8;p1" descr=""/>
          <p:cNvPicPr/>
          <p:nvPr/>
        </p:nvPicPr>
        <p:blipFill>
          <a:blip r:embed="rId2"/>
          <a:stretch/>
        </p:blipFill>
        <p:spPr>
          <a:xfrm>
            <a:off x="628560" y="4834800"/>
            <a:ext cx="657720" cy="189000"/>
          </a:xfrm>
          <a:prstGeom prst="rect">
            <a:avLst/>
          </a:prstGeom>
          <a:ln w="0">
            <a:noFill/>
          </a:ln>
        </p:spPr>
      </p:pic>
      <p:sp>
        <p:nvSpPr>
          <p:cNvPr id="130" name="Google Shape;9;p1"/>
          <p:cNvSpPr/>
          <p:nvPr/>
        </p:nvSpPr>
        <p:spPr>
          <a:xfrm>
            <a:off x="8402040" y="4844160"/>
            <a:ext cx="22536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FAE9162-5B20-4282-951A-8E1630546C08}" type="slidenum"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31" name="Google Shape;10;p1"/>
          <p:cNvSpPr/>
          <p:nvPr/>
        </p:nvSpPr>
        <p:spPr>
          <a:xfrm>
            <a:off x="5724720" y="4844160"/>
            <a:ext cx="249768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© 2018, LogMeIn, Inc. | CONFIDENTIAL – FOR INTERNAL USE ONLY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32" name="Google Shape;95;p24"/>
          <p:cNvSpPr/>
          <p:nvPr/>
        </p:nvSpPr>
        <p:spPr>
          <a:xfrm>
            <a:off x="0" y="0"/>
            <a:ext cx="9143280" cy="12765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236124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54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8;p1" descr=""/>
          <p:cNvPicPr/>
          <p:nvPr/>
        </p:nvPicPr>
        <p:blipFill>
          <a:blip r:embed="rId2"/>
          <a:stretch/>
        </p:blipFill>
        <p:spPr>
          <a:xfrm>
            <a:off x="628560" y="4834800"/>
            <a:ext cx="657720" cy="189000"/>
          </a:xfrm>
          <a:prstGeom prst="rect">
            <a:avLst/>
          </a:prstGeom>
          <a:ln w="0">
            <a:noFill/>
          </a:ln>
        </p:spPr>
      </p:pic>
      <p:sp>
        <p:nvSpPr>
          <p:cNvPr id="173" name="Google Shape;9;p1" hidden="1"/>
          <p:cNvSpPr/>
          <p:nvPr/>
        </p:nvSpPr>
        <p:spPr>
          <a:xfrm>
            <a:off x="8402040" y="4844160"/>
            <a:ext cx="22536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8A3988B2-F00F-4F4F-A88F-EDCDD86A34B0}" type="slidenum"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74" name="Google Shape;10;p1" hidden="1"/>
          <p:cNvSpPr/>
          <p:nvPr/>
        </p:nvSpPr>
        <p:spPr>
          <a:xfrm>
            <a:off x="5724720" y="4844160"/>
            <a:ext cx="249768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© 2018, LogMeIn, Inc. | CONFIDENTIAL – FOR INTERNAL USE ONLY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175" name="Google Shape;65;p17" descr=""/>
          <p:cNvPicPr/>
          <p:nvPr/>
        </p:nvPicPr>
        <p:blipFill>
          <a:blip r:embed="rId3"/>
          <a:stretch/>
        </p:blipFill>
        <p:spPr>
          <a:xfrm>
            <a:off x="4037400" y="4318560"/>
            <a:ext cx="1068480" cy="30708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3" descr=""/>
          <p:cNvPicPr/>
          <p:nvPr/>
        </p:nvPicPr>
        <p:blipFill>
          <a:blip r:embed="rId2"/>
          <a:stretch/>
        </p:blipFill>
        <p:spPr>
          <a:xfrm>
            <a:off x="571320" y="4743360"/>
            <a:ext cx="799200" cy="319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8"/>
          <p:cNvSpPr/>
          <p:nvPr/>
        </p:nvSpPr>
        <p:spPr>
          <a:xfrm>
            <a:off x="8205120" y="4844160"/>
            <a:ext cx="6199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8D7D3046-1A3F-4A99-B941-3C58E5F7FD91}" type="slidenum">
              <a:rPr b="0" lang="en-US" sz="800" spc="-1" strike="noStrike">
                <a:solidFill>
                  <a:srgbClr val="484e55"/>
                </a:solidFill>
                <a:latin typeface="Lato Light"/>
                <a:ea typeface="DejaVu Sans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16" name="Rectangle 4"/>
          <p:cNvSpPr/>
          <p:nvPr/>
        </p:nvSpPr>
        <p:spPr>
          <a:xfrm>
            <a:off x="7218720" y="4844160"/>
            <a:ext cx="11185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484e55"/>
                </a:solidFill>
                <a:latin typeface="Lato Light"/>
                <a:ea typeface="DejaVu Sans"/>
              </a:rPr>
              <a:t>© 2021, LogMeIn, Inc.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54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8;p1" descr=""/>
          <p:cNvPicPr/>
          <p:nvPr/>
        </p:nvPicPr>
        <p:blipFill>
          <a:blip r:embed="rId2"/>
          <a:stretch/>
        </p:blipFill>
        <p:spPr>
          <a:xfrm>
            <a:off x="628560" y="4834800"/>
            <a:ext cx="657720" cy="189000"/>
          </a:xfrm>
          <a:prstGeom prst="rect">
            <a:avLst/>
          </a:prstGeom>
          <a:ln w="0">
            <a:noFill/>
          </a:ln>
        </p:spPr>
      </p:pic>
      <p:sp>
        <p:nvSpPr>
          <p:cNvPr id="256" name="Google Shape;9;p1" hidden="1"/>
          <p:cNvSpPr/>
          <p:nvPr/>
        </p:nvSpPr>
        <p:spPr>
          <a:xfrm>
            <a:off x="8402040" y="4844160"/>
            <a:ext cx="22536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29D322AD-F26C-464B-A70C-C51A2DF305B8}" type="slidenum"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57" name="Google Shape;10;p1" hidden="1"/>
          <p:cNvSpPr/>
          <p:nvPr/>
        </p:nvSpPr>
        <p:spPr>
          <a:xfrm>
            <a:off x="5724720" y="4844160"/>
            <a:ext cx="2497680" cy="16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hu" sz="600" spc="-1" strike="noStrike">
                <a:solidFill>
                  <a:srgbClr val="262626"/>
                </a:solidFill>
                <a:latin typeface="Lato Light"/>
                <a:ea typeface="Lato Light"/>
              </a:rPr>
              <a:t>© 2018, LogMeIn, Inc. | CONFIDENTIAL – FOR INTERNAL USE ONLY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258" name="Google Shape;65;p17" descr=""/>
          <p:cNvPicPr/>
          <p:nvPr/>
        </p:nvPicPr>
        <p:blipFill>
          <a:blip r:embed="rId3"/>
          <a:stretch/>
        </p:blipFill>
        <p:spPr>
          <a:xfrm>
            <a:off x="4037400" y="4318560"/>
            <a:ext cx="1068480" cy="30708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31176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2361240" y="1505880"/>
            <a:ext cx="1951200" cy="30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jpeg"/><Relationship Id="rId7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7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40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4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8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4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8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8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8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8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8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8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8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8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8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8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8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8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40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28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841680"/>
            <a:ext cx="8228880" cy="17899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3600" spc="-1" strike="noStrike">
                <a:solidFill>
                  <a:srgbClr val="e7e6e6"/>
                </a:solidFill>
                <a:latin typeface="Lato"/>
                <a:ea typeface="Lato"/>
              </a:rPr>
              <a:t>Betekintés egy fejlesztő életébe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ubTitle"/>
          </p:nvPr>
        </p:nvSpPr>
        <p:spPr>
          <a:xfrm>
            <a:off x="457200" y="2701440"/>
            <a:ext cx="8228880" cy="12409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 algn="ctr"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1400" spc="-1" strike="noStrike">
                <a:solidFill>
                  <a:srgbClr val="ffffff"/>
                </a:solidFill>
                <a:latin typeface="Lato Light"/>
                <a:ea typeface="Lato Light"/>
              </a:rPr>
              <a:t>Fa pakolástól a programozásig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1" lang="hu" sz="1400" spc="-1" strike="noStrike">
                <a:solidFill>
                  <a:srgbClr val="ffffff"/>
                </a:solidFill>
                <a:latin typeface="Lato"/>
                <a:ea typeface="Lato"/>
              </a:rPr>
              <a:t>Miskolczi Zsolt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6160" cy="88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165c7d"/>
                </a:solidFill>
                <a:latin typeface="Lato"/>
              </a:rPr>
              <a:t>Home office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33" name="Content Placeholder 3" descr=""/>
          <p:cNvPicPr/>
          <p:nvPr/>
        </p:nvPicPr>
        <p:blipFill>
          <a:blip r:embed="rId1"/>
          <a:stretch/>
        </p:blipFill>
        <p:spPr>
          <a:xfrm>
            <a:off x="1425240" y="1199880"/>
            <a:ext cx="2291760" cy="3431880"/>
          </a:xfrm>
          <a:prstGeom prst="rect">
            <a:avLst/>
          </a:prstGeom>
          <a:ln w="0">
            <a:noFill/>
          </a:ln>
        </p:spPr>
      </p:pic>
      <p:pic>
        <p:nvPicPr>
          <p:cNvPr id="334" name="Content Placeholder 6" descr=""/>
          <p:cNvPicPr/>
          <p:nvPr/>
        </p:nvPicPr>
        <p:blipFill>
          <a:blip r:embed="rId2"/>
          <a:stretch/>
        </p:blipFill>
        <p:spPr>
          <a:xfrm>
            <a:off x="4628880" y="1622160"/>
            <a:ext cx="3885480" cy="2587320"/>
          </a:xfrm>
          <a:prstGeom prst="rect">
            <a:avLst/>
          </a:prstGeom>
          <a:ln w="0">
            <a:noFill/>
          </a:ln>
        </p:spPr>
      </p:pic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1432080" y="4849560"/>
            <a:ext cx="4368960" cy="14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6160" cy="88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165c7d"/>
                </a:solidFill>
                <a:latin typeface="Lato"/>
              </a:rPr>
              <a:t>Covid office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37" name="Content Placeholder 5" descr=""/>
          <p:cNvPicPr/>
          <p:nvPr/>
        </p:nvPicPr>
        <p:blipFill>
          <a:blip r:embed="rId1"/>
          <a:stretch/>
        </p:blipFill>
        <p:spPr>
          <a:xfrm>
            <a:off x="628200" y="1505880"/>
            <a:ext cx="3885480" cy="2820240"/>
          </a:xfrm>
          <a:prstGeom prst="rect">
            <a:avLst/>
          </a:prstGeom>
          <a:ln w="0">
            <a:noFill/>
          </a:ln>
        </p:spPr>
      </p:pic>
      <p:pic>
        <p:nvPicPr>
          <p:cNvPr id="338" name="Content Placeholder 8" descr=""/>
          <p:cNvPicPr/>
          <p:nvPr/>
        </p:nvPicPr>
        <p:blipFill>
          <a:blip r:embed="rId2"/>
          <a:stretch/>
        </p:blipFill>
        <p:spPr>
          <a:xfrm>
            <a:off x="4628880" y="1522440"/>
            <a:ext cx="3885480" cy="2787480"/>
          </a:xfrm>
          <a:prstGeom prst="rect">
            <a:avLst/>
          </a:prstGeom>
          <a:ln w="0">
            <a:noFill/>
          </a:ln>
        </p:spPr>
      </p:pic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1432080" y="4849560"/>
            <a:ext cx="4368960" cy="14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841680"/>
            <a:ext cx="8228880" cy="17899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3600" spc="-1" strike="noStrike">
                <a:solidFill>
                  <a:srgbClr val="e7e6e6"/>
                </a:solidFill>
                <a:latin typeface="Lato"/>
                <a:ea typeface="Lato"/>
              </a:rPr>
              <a:t>Miért vagyunk itt?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457200" y="2701440"/>
            <a:ext cx="8228880" cy="12409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141;p31" descr=""/>
          <p:cNvPicPr/>
          <p:nvPr/>
        </p:nvPicPr>
        <p:blipFill>
          <a:blip r:embed="rId1"/>
          <a:stretch/>
        </p:blipFill>
        <p:spPr>
          <a:xfrm>
            <a:off x="311760" y="2982600"/>
            <a:ext cx="1348200" cy="2031840"/>
          </a:xfrm>
          <a:prstGeom prst="rect">
            <a:avLst/>
          </a:prstGeom>
          <a:ln w="0">
            <a:noFill/>
          </a:ln>
        </p:spPr>
      </p:pic>
      <p:pic>
        <p:nvPicPr>
          <p:cNvPr id="343" name="Google Shape;142;p31" descr=""/>
          <p:cNvPicPr/>
          <p:nvPr/>
        </p:nvPicPr>
        <p:blipFill>
          <a:blip r:embed="rId2"/>
          <a:stretch/>
        </p:blipFill>
        <p:spPr>
          <a:xfrm>
            <a:off x="2082240" y="2982600"/>
            <a:ext cx="1376640" cy="2031840"/>
          </a:xfrm>
          <a:prstGeom prst="rect">
            <a:avLst/>
          </a:prstGeom>
          <a:ln w="0">
            <a:noFill/>
          </a:ln>
        </p:spPr>
      </p:pic>
      <p:pic>
        <p:nvPicPr>
          <p:cNvPr id="344" name="Google Shape;143;p31" descr=""/>
          <p:cNvPicPr/>
          <p:nvPr/>
        </p:nvPicPr>
        <p:blipFill>
          <a:blip r:embed="rId3"/>
          <a:stretch/>
        </p:blipFill>
        <p:spPr>
          <a:xfrm>
            <a:off x="3881520" y="2982600"/>
            <a:ext cx="1380240" cy="2028240"/>
          </a:xfrm>
          <a:prstGeom prst="rect">
            <a:avLst/>
          </a:prstGeom>
          <a:ln w="0">
            <a:noFill/>
          </a:ln>
        </p:spPr>
      </p:pic>
      <p:pic>
        <p:nvPicPr>
          <p:cNvPr id="345" name="Google Shape;144;p31" descr=""/>
          <p:cNvPicPr/>
          <p:nvPr/>
        </p:nvPicPr>
        <p:blipFill>
          <a:blip r:embed="rId4"/>
          <a:stretch/>
        </p:blipFill>
        <p:spPr>
          <a:xfrm>
            <a:off x="5752080" y="2982600"/>
            <a:ext cx="1363680" cy="2031840"/>
          </a:xfrm>
          <a:prstGeom prst="rect">
            <a:avLst/>
          </a:prstGeom>
          <a:ln w="0">
            <a:noFill/>
          </a:ln>
        </p:spPr>
      </p:pic>
      <p:pic>
        <p:nvPicPr>
          <p:cNvPr id="346" name="Google Shape;145;p31" descr=""/>
          <p:cNvPicPr/>
          <p:nvPr/>
        </p:nvPicPr>
        <p:blipFill>
          <a:blip r:embed="rId5"/>
          <a:stretch/>
        </p:blipFill>
        <p:spPr>
          <a:xfrm>
            <a:off x="7460640" y="2982600"/>
            <a:ext cx="1370880" cy="2018520"/>
          </a:xfrm>
          <a:prstGeom prst="rect">
            <a:avLst/>
          </a:prstGeom>
          <a:ln w="0">
            <a:noFill/>
          </a:ln>
        </p:spPr>
      </p:pic>
      <p:pic>
        <p:nvPicPr>
          <p:cNvPr id="347" name="" descr=""/>
          <p:cNvPicPr/>
          <p:nvPr/>
        </p:nvPicPr>
        <p:blipFill>
          <a:blip r:embed="rId6"/>
          <a:stretch/>
        </p:blipFill>
        <p:spPr>
          <a:xfrm>
            <a:off x="524160" y="322200"/>
            <a:ext cx="8127360" cy="452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Nem megy a matek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1586160" y="1608120"/>
            <a:ext cx="6185880" cy="296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1143000" y="83880"/>
            <a:ext cx="7086240" cy="403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Programozási nyelvek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951480" cy="1027800"/>
          </a:xfrm>
          <a:prstGeom prst="rect">
            <a:avLst/>
          </a:prstGeom>
          <a:ln w="0"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5825160" y="3200400"/>
            <a:ext cx="1032480" cy="1070640"/>
          </a:xfrm>
          <a:prstGeom prst="rect">
            <a:avLst/>
          </a:prstGeom>
          <a:ln w="0"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7053840" y="1600200"/>
            <a:ext cx="1175400" cy="980280"/>
          </a:xfrm>
          <a:prstGeom prst="rect">
            <a:avLst/>
          </a:prstGeom>
          <a:ln w="0">
            <a:noFill/>
          </a:ln>
        </p:spPr>
      </p:pic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2514600" y="3200400"/>
            <a:ext cx="861120" cy="865800"/>
          </a:xfrm>
          <a:prstGeom prst="rect">
            <a:avLst/>
          </a:prstGeom>
          <a:ln w="0">
            <a:noFill/>
          </a:ln>
        </p:spPr>
      </p:pic>
      <p:pic>
        <p:nvPicPr>
          <p:cNvPr id="356" name="" descr=""/>
          <p:cNvPicPr/>
          <p:nvPr/>
        </p:nvPicPr>
        <p:blipFill>
          <a:blip r:embed="rId5"/>
          <a:stretch/>
        </p:blipFill>
        <p:spPr>
          <a:xfrm>
            <a:off x="4158360" y="1828800"/>
            <a:ext cx="1099080" cy="103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Mac vagy Windows?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1600200" y="1419480"/>
            <a:ext cx="3200040" cy="3609360"/>
          </a:xfrm>
          <a:prstGeom prst="rect">
            <a:avLst/>
          </a:prstGeom>
          <a:ln w="0"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8177760" y="3886200"/>
            <a:ext cx="965880" cy="127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Day of the life of a software engineer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8177760" y="3886200"/>
            <a:ext cx="965880" cy="1270800"/>
          </a:xfrm>
          <a:prstGeom prst="rect">
            <a:avLst/>
          </a:prstGeom>
          <a:ln w="0">
            <a:noFill/>
          </a:ln>
        </p:spPr>
      </p:pic>
      <p:pic>
        <p:nvPicPr>
          <p:cNvPr id="362" name="" descr=""/>
          <p:cNvPicPr/>
          <p:nvPr/>
        </p:nvPicPr>
        <p:blipFill>
          <a:blip r:embed="rId2"/>
          <a:stretch/>
        </p:blipFill>
        <p:spPr>
          <a:xfrm>
            <a:off x="1910160" y="1324800"/>
            <a:ext cx="5176080" cy="381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Csapatmunka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64" name="Google Shape;157;p33" descr=""/>
          <p:cNvPicPr/>
          <p:nvPr/>
        </p:nvPicPr>
        <p:blipFill>
          <a:blip r:embed="rId1"/>
          <a:stretch/>
        </p:blipFill>
        <p:spPr>
          <a:xfrm>
            <a:off x="311760" y="1628280"/>
            <a:ext cx="3511800" cy="3032640"/>
          </a:xfrm>
          <a:prstGeom prst="rect">
            <a:avLst/>
          </a:prstGeom>
          <a:ln w="0">
            <a:noFill/>
          </a:ln>
        </p:spPr>
      </p:pic>
      <p:pic>
        <p:nvPicPr>
          <p:cNvPr id="365" name="Google Shape;158;p33" descr=""/>
          <p:cNvPicPr/>
          <p:nvPr/>
        </p:nvPicPr>
        <p:blipFill>
          <a:blip r:embed="rId2"/>
          <a:stretch/>
        </p:blipFill>
        <p:spPr>
          <a:xfrm>
            <a:off x="4177440" y="1540080"/>
            <a:ext cx="4761720" cy="32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110;p26" descr=""/>
          <p:cNvPicPr/>
          <p:nvPr/>
        </p:nvPicPr>
        <p:blipFill>
          <a:blip r:embed="rId1"/>
          <a:stretch/>
        </p:blipFill>
        <p:spPr>
          <a:xfrm>
            <a:off x="830880" y="76320"/>
            <a:ext cx="7481160" cy="499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Kódolás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67" name="Google Shape;164;p34" descr=""/>
          <p:cNvPicPr/>
          <p:nvPr/>
        </p:nvPicPr>
        <p:blipFill>
          <a:blip r:embed="rId1"/>
          <a:stretch/>
        </p:blipFill>
        <p:spPr>
          <a:xfrm>
            <a:off x="0" y="1276920"/>
            <a:ext cx="9143280" cy="38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Soft Skills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69" name="Google Shape;170;p35" descr=""/>
          <p:cNvPicPr/>
          <p:nvPr/>
        </p:nvPicPr>
        <p:blipFill>
          <a:blip r:embed="rId1"/>
          <a:stretch/>
        </p:blipFill>
        <p:spPr>
          <a:xfrm>
            <a:off x="3491280" y="1719000"/>
            <a:ext cx="2466360" cy="3085560"/>
          </a:xfrm>
          <a:prstGeom prst="rect">
            <a:avLst/>
          </a:prstGeom>
          <a:ln w="0">
            <a:noFill/>
          </a:ln>
        </p:spPr>
      </p:pic>
      <p:pic>
        <p:nvPicPr>
          <p:cNvPr id="370" name="Google Shape;171;p35" descr=""/>
          <p:cNvPicPr/>
          <p:nvPr/>
        </p:nvPicPr>
        <p:blipFill>
          <a:blip r:embed="rId2"/>
          <a:stretch/>
        </p:blipFill>
        <p:spPr>
          <a:xfrm>
            <a:off x="6689160" y="1688760"/>
            <a:ext cx="2142360" cy="3146040"/>
          </a:xfrm>
          <a:prstGeom prst="rect">
            <a:avLst/>
          </a:prstGeom>
          <a:ln w="0">
            <a:noFill/>
          </a:ln>
        </p:spPr>
      </p:pic>
      <p:pic>
        <p:nvPicPr>
          <p:cNvPr id="371" name="Google Shape;172;p35" descr=""/>
          <p:cNvPicPr/>
          <p:nvPr/>
        </p:nvPicPr>
        <p:blipFill>
          <a:blip r:embed="rId3"/>
          <a:stretch/>
        </p:blipFill>
        <p:spPr>
          <a:xfrm>
            <a:off x="311760" y="1719000"/>
            <a:ext cx="2375280" cy="308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Live issue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986400" y="2029320"/>
            <a:ext cx="2670840" cy="185652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5253480" y="1600200"/>
            <a:ext cx="2747160" cy="281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Mit csinál egy fejlesztő? 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 marL="457200" indent="-361800">
              <a:lnSpc>
                <a:spcPct val="90000"/>
              </a:lnSpc>
              <a:spcBef>
                <a:spcPts val="1800"/>
              </a:spcBef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Desktop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Web</a:t>
            </a:r>
            <a:endParaRPr b="0" lang="en-US" sz="21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Database</a:t>
            </a:r>
            <a:endParaRPr b="0" lang="en-US" sz="1800" spc="-1" strike="noStrike">
              <a:latin typeface="Arial"/>
            </a:endParaRPr>
          </a:p>
          <a:p>
            <a:pPr lvl="2" marL="1371600" indent="-3240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1500" spc="-1" strike="noStrike">
                <a:solidFill>
                  <a:srgbClr val="262626"/>
                </a:solidFill>
                <a:latin typeface="Lato Light"/>
                <a:ea typeface="Lato Light"/>
              </a:rPr>
              <a:t>Database engineer</a:t>
            </a:r>
            <a:endParaRPr b="0" lang="en-US" sz="1500" spc="-1" strike="noStrike">
              <a:latin typeface="Arial"/>
            </a:endParaRPr>
          </a:p>
          <a:p>
            <a:pPr lvl="2" marL="1371600" indent="-3240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1500" spc="-1" strike="noStrike">
                <a:solidFill>
                  <a:srgbClr val="262626"/>
                </a:solidFill>
                <a:latin typeface="Lato Light"/>
                <a:ea typeface="Lato Light"/>
              </a:rPr>
              <a:t>DBA</a:t>
            </a:r>
            <a:endParaRPr b="0" lang="en-US" sz="1500" spc="-1" strike="noStrike">
              <a:latin typeface="Arial"/>
            </a:endParaRPr>
          </a:p>
          <a:p>
            <a:pPr lvl="2" marL="1371600" indent="-3240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1500" spc="-1" strike="noStrike">
                <a:solidFill>
                  <a:srgbClr val="262626"/>
                </a:solidFill>
                <a:latin typeface="Lato Light"/>
                <a:ea typeface="Lato Light"/>
              </a:rPr>
              <a:t>BI</a:t>
            </a:r>
            <a:endParaRPr b="0" lang="en-US" sz="15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Backend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Frontend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Full-Stack</a:t>
            </a:r>
            <a:endParaRPr b="0" lang="en-US" sz="18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Automation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Devops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Mobile</a:t>
            </a:r>
            <a:endParaRPr b="0" lang="en-US" sz="21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Android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IOS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483228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 marL="457200" indent="-361800">
              <a:lnSpc>
                <a:spcPct val="90000"/>
              </a:lnSpc>
              <a:spcBef>
                <a:spcPts val="1800"/>
              </a:spcBef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Game development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Science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Artifical Intelligence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IoT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VR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…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A technológia folyamatosan változik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486 DX2 - 66MHz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83228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Thinkpad T470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381" name="Google Shape;187;p37" descr=""/>
          <p:cNvPicPr/>
          <p:nvPr/>
        </p:nvPicPr>
        <p:blipFill>
          <a:blip r:embed="rId1"/>
          <a:stretch/>
        </p:blipFill>
        <p:spPr>
          <a:xfrm>
            <a:off x="1043280" y="2185920"/>
            <a:ext cx="2782080" cy="2432160"/>
          </a:xfrm>
          <a:prstGeom prst="rect">
            <a:avLst/>
          </a:prstGeom>
          <a:ln w="0">
            <a:noFill/>
          </a:ln>
        </p:spPr>
      </p:pic>
      <p:pic>
        <p:nvPicPr>
          <p:cNvPr id="382" name="Google Shape;188;p37" descr=""/>
          <p:cNvPicPr/>
          <p:nvPr/>
        </p:nvPicPr>
        <p:blipFill>
          <a:blip r:embed="rId2"/>
          <a:stretch/>
        </p:blipFill>
        <p:spPr>
          <a:xfrm>
            <a:off x="5624280" y="2111040"/>
            <a:ext cx="2558520" cy="250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A programozási nyelvek is - Turbo Pascal 7.0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84" name="Google Shape;194;p38" descr=""/>
          <p:cNvPicPr/>
          <p:nvPr/>
        </p:nvPicPr>
        <p:blipFill>
          <a:blip r:embed="rId1"/>
          <a:stretch/>
        </p:blipFill>
        <p:spPr>
          <a:xfrm>
            <a:off x="1176480" y="1271160"/>
            <a:ext cx="6790320" cy="38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Ezt megúsztam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86" name="Google Shape;200;p39" descr=""/>
          <p:cNvPicPr/>
          <p:nvPr/>
        </p:nvPicPr>
        <p:blipFill>
          <a:blip r:embed="rId1"/>
          <a:stretch/>
        </p:blipFill>
        <p:spPr>
          <a:xfrm>
            <a:off x="926640" y="1281600"/>
            <a:ext cx="7904880" cy="345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A programozási nyelvek is - C#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88" name="Google Shape;206;p40" descr=""/>
          <p:cNvPicPr/>
          <p:nvPr/>
        </p:nvPicPr>
        <p:blipFill>
          <a:blip r:embed="rId1"/>
          <a:stretch/>
        </p:blipFill>
        <p:spPr>
          <a:xfrm>
            <a:off x="1564560" y="1276920"/>
            <a:ext cx="6014160" cy="38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Java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388440" y="10800"/>
            <a:ext cx="839880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Szükséges képességek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Hard skills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spcBef>
                <a:spcPts val="1800"/>
              </a:spcBef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1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Struktpúrált programozás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Objektum-orientalt programozás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Funkcionalis programozás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1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Adatszerkezetek és algoritmusok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Relációs adatbázisok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NoSQL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Tiszta kód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Test Driven Development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...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83228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Soft skills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spcBef>
                <a:spcPts val="1800"/>
              </a:spcBef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Continously learning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Learn by doing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Communication, Personal types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Project management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Being a professional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How to get hired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Build reputation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Mentoring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Productivity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...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115;p27" descr=""/>
          <p:cNvPicPr/>
          <p:nvPr/>
        </p:nvPicPr>
        <p:blipFill>
          <a:blip r:embed="rId1"/>
          <a:stretch/>
        </p:blipFill>
        <p:spPr>
          <a:xfrm>
            <a:off x="955800" y="156240"/>
            <a:ext cx="7231680" cy="492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Célok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311760" y="1496160"/>
            <a:ext cx="860328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Seniority level (Junior, Medior, Senior, Staff, Principal)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Specialization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T-Shape knowledge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Unrelated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97" name="Google Shape;219;p42" descr=""/>
          <p:cNvPicPr/>
          <p:nvPr/>
        </p:nvPicPr>
        <p:blipFill>
          <a:blip r:embed="rId1"/>
          <a:stretch/>
        </p:blipFill>
        <p:spPr>
          <a:xfrm>
            <a:off x="3073680" y="1276920"/>
            <a:ext cx="299628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Unrelated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399" name="Google Shape;225;p43" descr=""/>
          <p:cNvPicPr/>
          <p:nvPr/>
        </p:nvPicPr>
        <p:blipFill>
          <a:blip r:embed="rId1"/>
          <a:stretch/>
        </p:blipFill>
        <p:spPr>
          <a:xfrm>
            <a:off x="152280" y="1276920"/>
            <a:ext cx="8838360" cy="33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Mi a legfontosabb skill?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01" name="Google Shape;231;p44" descr=""/>
          <p:cNvPicPr/>
          <p:nvPr/>
        </p:nvPicPr>
        <p:blipFill>
          <a:blip r:embed="rId1"/>
          <a:stretch/>
        </p:blipFill>
        <p:spPr>
          <a:xfrm>
            <a:off x="2980800" y="1360800"/>
            <a:ext cx="318168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The most important skill is...</a:t>
            </a:r>
            <a:endParaRPr b="0" lang="en-US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Angol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04" name="Google Shape;242;p46" descr=""/>
          <p:cNvPicPr/>
          <p:nvPr/>
        </p:nvPicPr>
        <p:blipFill>
          <a:blip r:embed="rId1"/>
          <a:stretch/>
        </p:blipFill>
        <p:spPr>
          <a:xfrm>
            <a:off x="152280" y="1380240"/>
            <a:ext cx="8838360" cy="336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Mit adtak nekünk a rómaiak?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483228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 marL="457200" indent="-361800">
              <a:lnSpc>
                <a:spcPct val="90000"/>
              </a:lnSpc>
              <a:spcBef>
                <a:spcPts val="1800"/>
              </a:spcBef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Félkötetlen munkaidő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Modern iroda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Ingyen kóla, csoki, ebédek, sörözések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Csapat rendezvények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Könyvek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Trainingek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Konferenciák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Utazások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Egészségügyi ellátás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Karrier út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...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407" name="Google Shape;249;p47" descr=""/>
          <p:cNvPicPr/>
          <p:nvPr/>
        </p:nvPicPr>
        <p:blipFill>
          <a:blip r:embed="rId1"/>
          <a:stretch/>
        </p:blipFill>
        <p:spPr>
          <a:xfrm>
            <a:off x="371880" y="1505880"/>
            <a:ext cx="3234960" cy="342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WTW - 24 órás programozói verseny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09" name="Google Shape;255;p48" descr=""/>
          <p:cNvPicPr/>
          <p:nvPr/>
        </p:nvPicPr>
        <p:blipFill>
          <a:blip r:embed="rId1"/>
          <a:stretch/>
        </p:blipFill>
        <p:spPr>
          <a:xfrm>
            <a:off x="1758240" y="1360800"/>
            <a:ext cx="562644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Rendes kollégák...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11" name="Google Shape;261;p49" descr=""/>
          <p:cNvPicPr/>
          <p:nvPr/>
        </p:nvPicPr>
        <p:blipFill>
          <a:blip r:embed="rId1"/>
          <a:stretch/>
        </p:blipFill>
        <p:spPr>
          <a:xfrm>
            <a:off x="3185280" y="1302840"/>
            <a:ext cx="277272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Marbella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13" name="Google Shape;267;p50" descr=""/>
          <p:cNvPicPr/>
          <p:nvPr/>
        </p:nvPicPr>
        <p:blipFill>
          <a:blip r:embed="rId1"/>
          <a:stretch/>
        </p:blipFill>
        <p:spPr>
          <a:xfrm>
            <a:off x="1517040" y="1270440"/>
            <a:ext cx="610956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/>
          </p:nvPr>
        </p:nvSpPr>
        <p:spPr>
          <a:xfrm>
            <a:off x="4644720" y="500760"/>
            <a:ext cx="4165560" cy="40978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Név: Miskolczi Zsolt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Születési hely: Debrecen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Születési idő: 1984. 03. 09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Család: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spcBef>
                <a:spcPts val="1800"/>
              </a:spcBef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1 feleség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1 kislány (7 éves)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1 kisfiú (4 éves)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Érdeklődési körök: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spcBef>
                <a:spcPts val="1800"/>
              </a:spcBef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Dota 2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  <a:tabLst>
                <a:tab algn="l" pos="0"/>
              </a:tabLst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OCR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1143000" y="1143000"/>
            <a:ext cx="1803960" cy="245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Portugália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15" name="Google Shape;273;p51" descr=""/>
          <p:cNvPicPr/>
          <p:nvPr/>
        </p:nvPicPr>
        <p:blipFill>
          <a:blip r:embed="rId1"/>
          <a:stretch/>
        </p:blipFill>
        <p:spPr>
          <a:xfrm>
            <a:off x="1407600" y="1347840"/>
            <a:ext cx="625464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Hackathon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17" name="Google Shape;279;p52" descr=""/>
          <p:cNvPicPr/>
          <p:nvPr/>
        </p:nvPicPr>
        <p:blipFill>
          <a:blip r:embed="rId1"/>
          <a:stretch/>
        </p:blipFill>
        <p:spPr>
          <a:xfrm>
            <a:off x="2751480" y="1283400"/>
            <a:ext cx="364068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Konferencia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19" name="Google Shape;285;p53" descr=""/>
          <p:cNvPicPr/>
          <p:nvPr/>
        </p:nvPicPr>
        <p:blipFill>
          <a:blip r:embed="rId1"/>
          <a:stretch/>
        </p:blipFill>
        <p:spPr>
          <a:xfrm>
            <a:off x="1262520" y="1309320"/>
            <a:ext cx="661860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Vegas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21" name="Google Shape;291;p54" descr=""/>
          <p:cNvPicPr/>
          <p:nvPr/>
        </p:nvPicPr>
        <p:blipFill>
          <a:blip r:embed="rId1"/>
          <a:stretch/>
        </p:blipFill>
        <p:spPr>
          <a:xfrm>
            <a:off x="1263600" y="1276920"/>
            <a:ext cx="661608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Kalifornia - Universal Studios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23" name="Google Shape;297;p55" descr=""/>
          <p:cNvPicPr/>
          <p:nvPr/>
        </p:nvPicPr>
        <p:blipFill>
          <a:blip r:embed="rId1"/>
          <a:stretch/>
        </p:blipFill>
        <p:spPr>
          <a:xfrm>
            <a:off x="1687320" y="1302840"/>
            <a:ext cx="576828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Kalifornia - Egy kávét?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25" name="Google Shape;303;p56" descr=""/>
          <p:cNvPicPr/>
          <p:nvPr/>
        </p:nvPicPr>
        <p:blipFill>
          <a:blip r:embed="rId1"/>
          <a:stretch/>
        </p:blipFill>
        <p:spPr>
          <a:xfrm>
            <a:off x="188280" y="1322280"/>
            <a:ext cx="876636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London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27" name="Google Shape;309;p57" descr=""/>
          <p:cNvPicPr/>
          <p:nvPr/>
        </p:nvPicPr>
        <p:blipFill>
          <a:blip r:embed="rId1"/>
          <a:stretch/>
        </p:blipFill>
        <p:spPr>
          <a:xfrm>
            <a:off x="3179160" y="1276920"/>
            <a:ext cx="2784960" cy="371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Összegzés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31176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 marL="457200" indent="-361800">
              <a:lnSpc>
                <a:spcPct val="90000"/>
              </a:lnSpc>
              <a:spcBef>
                <a:spcPts val="1800"/>
              </a:spcBef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Kényelmes élet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Jó lehetőségek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Rengeteg szabad pozíció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Sokféle karrier út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Bárhol lehet dolgozni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Jó fizetés (de tényleg)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832280" y="150588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 marL="457200" indent="-361800">
              <a:lnSpc>
                <a:spcPct val="90000"/>
              </a:lnSpc>
              <a:spcBef>
                <a:spcPts val="1800"/>
              </a:spcBef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Tudni kell önállóan tanulni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Tudni kell tudni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A tanulás sosem ér véget</a:t>
            </a:r>
            <a:endParaRPr b="0" lang="en-US" sz="2100" spc="-1" strike="noStrike">
              <a:latin typeface="Arial"/>
            </a:endParaRPr>
          </a:p>
          <a:p>
            <a:pPr marL="457200" indent="-36180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b="0" lang="hu" sz="2100" spc="-1" strike="noStrike">
                <a:solidFill>
                  <a:srgbClr val="262626"/>
                </a:solidFill>
                <a:latin typeface="Lato Light"/>
                <a:ea typeface="Lato Light"/>
              </a:rPr>
              <a:t>Egészségügyi kockázat</a:t>
            </a:r>
            <a:endParaRPr b="0" lang="en-US" sz="21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Ingyen kávé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Ingyen kóla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Ingyen csoki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Csapat reggelik-ebédek-vacsorák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Sörözések</a:t>
            </a:r>
            <a:endParaRPr b="0" lang="en-US" sz="1800" spc="-1" strike="noStrike">
              <a:latin typeface="Arial"/>
            </a:endParaRPr>
          </a:p>
          <a:p>
            <a:pPr lvl="1" marL="914400" indent="-343080">
              <a:lnSpc>
                <a:spcPct val="90000"/>
              </a:lnSpc>
              <a:buClr>
                <a:srgbClr val="262626"/>
              </a:buClr>
              <a:buFont typeface="Proxima Nova"/>
              <a:buChar char="-"/>
            </a:pPr>
            <a:r>
              <a:rPr b="0" lang="hu" sz="1800" spc="-1" strike="noStrike">
                <a:solidFill>
                  <a:srgbClr val="262626"/>
                </a:solidFill>
                <a:latin typeface="Lato Light"/>
                <a:ea typeface="Lato Light"/>
              </a:rPr>
              <a:t>Junk food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Mit kellene tudnunk a középiskola végére?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2514600" y="1371600"/>
            <a:ext cx="427140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Kérdések?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2572200" y="1515240"/>
            <a:ext cx="3999240" cy="3075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 algn="ctr">
              <a:lnSpc>
                <a:spcPct val="90000"/>
              </a:lnSpc>
              <a:spcBef>
                <a:spcPts val="1800"/>
              </a:spcBef>
              <a:tabLst>
                <a:tab algn="l" pos="0"/>
              </a:tabLst>
            </a:pPr>
            <a:r>
              <a:rPr b="0" lang="hu" sz="15000" spc="-1" strike="noStrike">
                <a:solidFill>
                  <a:srgbClr val="262626"/>
                </a:solidFill>
                <a:latin typeface="Lato Light"/>
                <a:ea typeface="Lato Light"/>
              </a:rPr>
              <a:t>Q/A</a:t>
            </a:r>
            <a:endParaRPr b="0" lang="en-US" sz="1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293;p33"/>
          <p:cNvSpPr/>
          <p:nvPr/>
        </p:nvSpPr>
        <p:spPr>
          <a:xfrm>
            <a:off x="6129360" y="1676520"/>
            <a:ext cx="31176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11" name="Google Shape;294;p33" descr=""/>
          <p:cNvPicPr/>
          <p:nvPr/>
        </p:nvPicPr>
        <p:blipFill>
          <a:blip r:embed="rId1"/>
          <a:stretch/>
        </p:blipFill>
        <p:spPr>
          <a:xfrm>
            <a:off x="360" y="360"/>
            <a:ext cx="2796480" cy="164376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295;p33"/>
          <p:cNvSpPr/>
          <p:nvPr/>
        </p:nvSpPr>
        <p:spPr>
          <a:xfrm>
            <a:off x="2797560" y="360"/>
            <a:ext cx="160956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Zsolt Miskolczi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13" name="Google Shape;296;p33" descr=""/>
          <p:cNvPicPr/>
          <p:nvPr/>
        </p:nvPicPr>
        <p:blipFill>
          <a:blip r:embed="rId2"/>
          <a:stretch/>
        </p:blipFill>
        <p:spPr>
          <a:xfrm>
            <a:off x="2797560" y="1083600"/>
            <a:ext cx="1647360" cy="4059720"/>
          </a:xfrm>
          <a:prstGeom prst="rect">
            <a:avLst/>
          </a:prstGeom>
          <a:ln w="0">
            <a:noFill/>
          </a:ln>
        </p:spPr>
      </p:pic>
      <p:pic>
        <p:nvPicPr>
          <p:cNvPr id="314" name="Google Shape;297;p33" descr=""/>
          <p:cNvPicPr/>
          <p:nvPr/>
        </p:nvPicPr>
        <p:blipFill>
          <a:blip r:embed="rId3"/>
          <a:stretch/>
        </p:blipFill>
        <p:spPr>
          <a:xfrm>
            <a:off x="4346280" y="2899440"/>
            <a:ext cx="2491560" cy="224172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298;p33" descr=""/>
          <p:cNvPicPr/>
          <p:nvPr/>
        </p:nvPicPr>
        <p:blipFill>
          <a:blip r:embed="rId4"/>
          <a:stretch/>
        </p:blipFill>
        <p:spPr>
          <a:xfrm>
            <a:off x="6819840" y="394560"/>
            <a:ext cx="2323800" cy="363492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299;p33" descr=""/>
          <p:cNvPicPr/>
          <p:nvPr/>
        </p:nvPicPr>
        <p:blipFill>
          <a:blip r:embed="rId5"/>
          <a:stretch/>
        </p:blipFill>
        <p:spPr>
          <a:xfrm>
            <a:off x="360" y="1676520"/>
            <a:ext cx="2219400" cy="346464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300;p33" descr=""/>
          <p:cNvPicPr/>
          <p:nvPr/>
        </p:nvPicPr>
        <p:blipFill>
          <a:blip r:embed="rId6"/>
          <a:stretch/>
        </p:blipFill>
        <p:spPr>
          <a:xfrm>
            <a:off x="4430160" y="-39960"/>
            <a:ext cx="2323800" cy="2938680"/>
          </a:xfrm>
          <a:prstGeom prst="rect">
            <a:avLst/>
          </a:prstGeom>
          <a:ln w="0">
            <a:noFill/>
          </a:ln>
        </p:spPr>
      </p:pic>
      <p:pic>
        <p:nvPicPr>
          <p:cNvPr id="318" name="" descr=""/>
          <p:cNvPicPr/>
          <p:nvPr/>
        </p:nvPicPr>
        <p:blipFill>
          <a:blip r:embed="rId7"/>
          <a:stretch/>
        </p:blipFill>
        <p:spPr>
          <a:xfrm>
            <a:off x="1046520" y="3063960"/>
            <a:ext cx="2382120" cy="207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19760" cy="6231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2700" spc="-1" strike="noStrike">
                <a:solidFill>
                  <a:srgbClr val="ffffff"/>
                </a:solidFill>
                <a:latin typeface="Lato"/>
                <a:ea typeface="Lato"/>
              </a:rPr>
              <a:t>Köszönöm a figyelmet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436" name="Google Shape;328;p60" descr=""/>
          <p:cNvPicPr/>
          <p:nvPr/>
        </p:nvPicPr>
        <p:blipFill>
          <a:blip r:embed="rId1"/>
          <a:stretch/>
        </p:blipFill>
        <p:spPr>
          <a:xfrm>
            <a:off x="2659320" y="1276920"/>
            <a:ext cx="3824640" cy="38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293;p 1"/>
          <p:cNvSpPr/>
          <p:nvPr/>
        </p:nvSpPr>
        <p:spPr>
          <a:xfrm>
            <a:off x="6129360" y="1676520"/>
            <a:ext cx="31176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Google Shape;295;p 2"/>
          <p:cNvSpPr/>
          <p:nvPr/>
        </p:nvSpPr>
        <p:spPr>
          <a:xfrm>
            <a:off x="2797560" y="360"/>
            <a:ext cx="160956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2696040" y="1296000"/>
            <a:ext cx="3933000" cy="373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841680"/>
            <a:ext cx="8228880" cy="17899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hu" sz="3600" spc="-1" strike="noStrike">
                <a:solidFill>
                  <a:srgbClr val="e7e6e6"/>
                </a:solidFill>
                <a:latin typeface="Lato"/>
                <a:ea typeface="Lato"/>
              </a:rPr>
              <a:t>Munka körülmények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ubTitle"/>
          </p:nvPr>
        </p:nvSpPr>
        <p:spPr>
          <a:xfrm>
            <a:off x="457200" y="2701440"/>
            <a:ext cx="8228880" cy="12409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68400" bIns="68400" anchor="t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6160" cy="88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165c7d"/>
                </a:solidFill>
                <a:latin typeface="Lato"/>
              </a:rPr>
              <a:t>Enterprise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25" name="Content Placeholder 2" descr=""/>
          <p:cNvPicPr/>
          <p:nvPr/>
        </p:nvPicPr>
        <p:blipFill>
          <a:blip r:embed="rId1"/>
          <a:stretch/>
        </p:blipFill>
        <p:spPr>
          <a:xfrm>
            <a:off x="628920" y="1693080"/>
            <a:ext cx="3884760" cy="2446200"/>
          </a:xfrm>
          <a:prstGeom prst="rect">
            <a:avLst/>
          </a:prstGeom>
          <a:ln w="0">
            <a:noFill/>
          </a:ln>
        </p:spPr>
      </p:pic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1432080" y="4849560"/>
            <a:ext cx="4368960" cy="14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327" name="Picture 2" descr=""/>
          <p:cNvPicPr/>
          <p:nvPr/>
        </p:nvPicPr>
        <p:blipFill>
          <a:blip r:embed="rId2"/>
          <a:stretch/>
        </p:blipFill>
        <p:spPr>
          <a:xfrm>
            <a:off x="4715280" y="1765440"/>
            <a:ext cx="3713040" cy="230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28200" y="273600"/>
            <a:ext cx="7886160" cy="88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165c7d"/>
                </a:solidFill>
                <a:latin typeface="Lato"/>
              </a:rPr>
              <a:t>Startup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29" name="Content Placeholder 1" descr=""/>
          <p:cNvPicPr/>
          <p:nvPr/>
        </p:nvPicPr>
        <p:blipFill>
          <a:blip r:embed="rId1"/>
          <a:stretch/>
        </p:blipFill>
        <p:spPr>
          <a:xfrm>
            <a:off x="991800" y="1199880"/>
            <a:ext cx="3159000" cy="3431880"/>
          </a:xfrm>
          <a:prstGeom prst="rect">
            <a:avLst/>
          </a:prstGeom>
          <a:ln w="0">
            <a:noFill/>
          </a:ln>
        </p:spPr>
      </p:pic>
      <p:pic>
        <p:nvPicPr>
          <p:cNvPr id="330" name="Content Placeholder 4" descr=""/>
          <p:cNvPicPr/>
          <p:nvPr/>
        </p:nvPicPr>
        <p:blipFill>
          <a:blip r:embed="rId2"/>
          <a:stretch/>
        </p:blipFill>
        <p:spPr>
          <a:xfrm>
            <a:off x="4628880" y="1716120"/>
            <a:ext cx="3885480" cy="2400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1432080" y="4849560"/>
            <a:ext cx="4368960" cy="14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546d"/>
      </a:dk2>
      <a:lt2>
        <a:srgbClr val="e7e6e6"/>
      </a:lt2>
      <a:accent1>
        <a:srgbClr val="678da2"/>
      </a:accent1>
      <a:accent2>
        <a:srgbClr val="3f6d87"/>
      </a:accent2>
      <a:accent3>
        <a:srgbClr val="0f3c55"/>
      </a:accent3>
      <a:accent4>
        <a:srgbClr val="ff9900"/>
      </a:accent4>
      <a:accent5>
        <a:srgbClr val="00b0f0"/>
      </a:accent5>
      <a:accent6>
        <a:srgbClr val="70ad47"/>
      </a:accent6>
      <a:hlink>
        <a:srgbClr val="7030a0"/>
      </a:hlink>
      <a:folHlink>
        <a:srgbClr val="ffc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546d"/>
      </a:dk2>
      <a:lt2>
        <a:srgbClr val="e7e6e6"/>
      </a:lt2>
      <a:accent1>
        <a:srgbClr val="678da2"/>
      </a:accent1>
      <a:accent2>
        <a:srgbClr val="3f6d87"/>
      </a:accent2>
      <a:accent3>
        <a:srgbClr val="0f3c55"/>
      </a:accent3>
      <a:accent4>
        <a:srgbClr val="ff9900"/>
      </a:accent4>
      <a:accent5>
        <a:srgbClr val="00b0f0"/>
      </a:accent5>
      <a:accent6>
        <a:srgbClr val="70ad47"/>
      </a:accent6>
      <a:hlink>
        <a:srgbClr val="7030a0"/>
      </a:hlink>
      <a:folHlink>
        <a:srgbClr val="ffc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546d"/>
      </a:dk2>
      <a:lt2>
        <a:srgbClr val="e7e6e6"/>
      </a:lt2>
      <a:accent1>
        <a:srgbClr val="678da2"/>
      </a:accent1>
      <a:accent2>
        <a:srgbClr val="3f6d87"/>
      </a:accent2>
      <a:accent3>
        <a:srgbClr val="0f3c55"/>
      </a:accent3>
      <a:accent4>
        <a:srgbClr val="ff9900"/>
      </a:accent4>
      <a:accent5>
        <a:srgbClr val="00b0f0"/>
      </a:accent5>
      <a:accent6>
        <a:srgbClr val="70ad47"/>
      </a:accent6>
      <a:hlink>
        <a:srgbClr val="7030a0"/>
      </a:hlink>
      <a:folHlink>
        <a:srgbClr val="ffc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546d"/>
      </a:dk2>
      <a:lt2>
        <a:srgbClr val="e7e6e6"/>
      </a:lt2>
      <a:accent1>
        <a:srgbClr val="678da2"/>
      </a:accent1>
      <a:accent2>
        <a:srgbClr val="3f6d87"/>
      </a:accent2>
      <a:accent3>
        <a:srgbClr val="0f3c55"/>
      </a:accent3>
      <a:accent4>
        <a:srgbClr val="ff9900"/>
      </a:accent4>
      <a:accent5>
        <a:srgbClr val="00b0f0"/>
      </a:accent5>
      <a:accent6>
        <a:srgbClr val="70ad47"/>
      </a:accent6>
      <a:hlink>
        <a:srgbClr val="7030a0"/>
      </a:hlink>
      <a:folHlink>
        <a:srgbClr val="ffc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546d"/>
      </a:dk2>
      <a:lt2>
        <a:srgbClr val="e7e6e6"/>
      </a:lt2>
      <a:accent1>
        <a:srgbClr val="678da2"/>
      </a:accent1>
      <a:accent2>
        <a:srgbClr val="3f6d87"/>
      </a:accent2>
      <a:accent3>
        <a:srgbClr val="0f3c55"/>
      </a:accent3>
      <a:accent4>
        <a:srgbClr val="ff9900"/>
      </a:accent4>
      <a:accent5>
        <a:srgbClr val="00b0f0"/>
      </a:accent5>
      <a:accent6>
        <a:srgbClr val="70ad47"/>
      </a:accent6>
      <a:hlink>
        <a:srgbClr val="7030a0"/>
      </a:hlink>
      <a:folHlink>
        <a:srgbClr val="ffc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546d"/>
      </a:dk2>
      <a:lt2>
        <a:srgbClr val="e7e6e6"/>
      </a:lt2>
      <a:accent1>
        <a:srgbClr val="678da2"/>
      </a:accent1>
      <a:accent2>
        <a:srgbClr val="3f6d87"/>
      </a:accent2>
      <a:accent3>
        <a:srgbClr val="0f3c55"/>
      </a:accent3>
      <a:accent4>
        <a:srgbClr val="ff9900"/>
      </a:accent4>
      <a:accent5>
        <a:srgbClr val="00b0f0"/>
      </a:accent5>
      <a:accent6>
        <a:srgbClr val="70ad47"/>
      </a:accent6>
      <a:hlink>
        <a:srgbClr val="7030a0"/>
      </a:hlink>
      <a:folHlink>
        <a:srgbClr val="ffc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546d"/>
      </a:dk2>
      <a:lt2>
        <a:srgbClr val="e7e6e6"/>
      </a:lt2>
      <a:accent1>
        <a:srgbClr val="678da2"/>
      </a:accent1>
      <a:accent2>
        <a:srgbClr val="3f6d87"/>
      </a:accent2>
      <a:accent3>
        <a:srgbClr val="0f3c55"/>
      </a:accent3>
      <a:accent4>
        <a:srgbClr val="ff9900"/>
      </a:accent4>
      <a:accent5>
        <a:srgbClr val="00b0f0"/>
      </a:accent5>
      <a:accent6>
        <a:srgbClr val="70ad47"/>
      </a:accent6>
      <a:hlink>
        <a:srgbClr val="7030a0"/>
      </a:hlink>
      <a:folHlink>
        <a:srgbClr val="ffc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546d"/>
      </a:dk2>
      <a:lt2>
        <a:srgbClr val="e7e6e6"/>
      </a:lt2>
      <a:accent1>
        <a:srgbClr val="678da2"/>
      </a:accent1>
      <a:accent2>
        <a:srgbClr val="3f6d87"/>
      </a:accent2>
      <a:accent3>
        <a:srgbClr val="0f3c55"/>
      </a:accent3>
      <a:accent4>
        <a:srgbClr val="ff9900"/>
      </a:accent4>
      <a:accent5>
        <a:srgbClr val="00b0f0"/>
      </a:accent5>
      <a:accent6>
        <a:srgbClr val="70ad47"/>
      </a:accent6>
      <a:hlink>
        <a:srgbClr val="7030a0"/>
      </a:hlink>
      <a:folHlink>
        <a:srgbClr val="ffc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2021-10-19T22:39:35Z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